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09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6/11/2022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Moral Obligation As Consideration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0D8B-DEDD-4752-8955-48E27052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Webb v. </a:t>
            </a:r>
            <a:r>
              <a:rPr lang="en-US" dirty="0" err="1"/>
              <a:t>McGowin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66B85-C586-4980-B4A6-57F00347A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2087"/>
            <a:ext cx="8229600" cy="4846313"/>
          </a:xfrm>
        </p:spPr>
        <p:txBody>
          <a:bodyPr/>
          <a:lstStyle/>
          <a:p>
            <a:r>
              <a:rPr lang="en-US" dirty="0"/>
              <a:t>Webb was “dropping a pine block from the upper floor of the mill to the ground below; this being the usual and ordinary way of clearing the floor . . . The block weighed about 75 pounds.”</a:t>
            </a:r>
          </a:p>
          <a:p>
            <a:r>
              <a:rPr lang="en-US" dirty="0"/>
              <a:t>Webb saw </a:t>
            </a:r>
            <a:r>
              <a:rPr lang="en-US" dirty="0" err="1"/>
              <a:t>McGowin</a:t>
            </a:r>
            <a:r>
              <a:rPr lang="en-US" dirty="0"/>
              <a:t> on the floor below and realized that if he let go of the block, it would hit </a:t>
            </a:r>
            <a:r>
              <a:rPr lang="en-US" dirty="0" err="1"/>
              <a:t>McGowin</a:t>
            </a:r>
            <a:r>
              <a:rPr lang="en-US" dirty="0"/>
              <a:t>.</a:t>
            </a:r>
          </a:p>
          <a:p>
            <a:r>
              <a:rPr lang="en-US" dirty="0"/>
              <a:t>So he held on to the block, twisting it away from </a:t>
            </a:r>
            <a:r>
              <a:rPr lang="en-US" dirty="0" err="1"/>
              <a:t>McGowin</a:t>
            </a:r>
            <a:r>
              <a:rPr lang="en-US" dirty="0"/>
              <a:t> as he fell.</a:t>
            </a:r>
          </a:p>
        </p:txBody>
      </p:sp>
    </p:spTree>
    <p:extLst>
      <p:ext uri="{BB962C8B-B14F-4D97-AF65-F5344CB8AC3E}">
        <p14:creationId xmlns:p14="http://schemas.microsoft.com/office/powerpoint/2010/main" val="46449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ACE6-C295-4A0B-93A5-408ADB02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Injury and the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D5B7-FD4C-40CA-AE1B-44D58E2D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Webb was severely injured.</a:t>
            </a:r>
          </a:p>
          <a:p>
            <a:r>
              <a:rPr lang="en-US" dirty="0" err="1"/>
              <a:t>McGowin’s</a:t>
            </a:r>
            <a:r>
              <a:rPr lang="en-US" dirty="0"/>
              <a:t> promise: “in consideration of appellant having, prevented him from sustaining death or serious bodily harm and in consideration of the injuries appellant had received, </a:t>
            </a:r>
            <a:r>
              <a:rPr lang="en-US" dirty="0" err="1"/>
              <a:t>McGowin</a:t>
            </a:r>
            <a:r>
              <a:rPr lang="en-US" dirty="0"/>
              <a:t> agreed with him to care for and maintain him for the remainder of appellant's life at the rate of $15 every two weeks from the time he sustained his injuries to and during the remainder of appellant's life.”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8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0992-FFD3-4BE4-B041-7F4379D37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 the Bargain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67EBE-FDA2-49D1-B777-A144DB7A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McGowin’s</a:t>
            </a:r>
            <a:r>
              <a:rPr lang="en-US" dirty="0"/>
              <a:t> promise enforceable under the bargain theory?</a:t>
            </a:r>
          </a:p>
          <a:p>
            <a:r>
              <a:rPr lang="en-US" dirty="0"/>
              <a:t>(a) Yes</a:t>
            </a:r>
          </a:p>
          <a:p>
            <a:r>
              <a:rPr lang="en-US" dirty="0"/>
              <a:t>(b) No</a:t>
            </a:r>
          </a:p>
        </p:txBody>
      </p:sp>
    </p:spTree>
    <p:extLst>
      <p:ext uri="{BB962C8B-B14F-4D97-AF65-F5344CB8AC3E}">
        <p14:creationId xmlns:p14="http://schemas.microsoft.com/office/powerpoint/2010/main" val="149370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CF26-26A5-4D8F-A8F5-B2509A99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Acknowledging Moral Obligation As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3BAFE-42EC-4452-BDF1-AC4D547CD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court holds that </a:t>
            </a:r>
            <a:r>
              <a:rPr lang="en-US" dirty="0" err="1"/>
              <a:t>McGowin’s</a:t>
            </a:r>
            <a:r>
              <a:rPr lang="en-US" dirty="0"/>
              <a:t> making the promise in acknowledgment of a moral obligation to Webb is sufficient for consideration. </a:t>
            </a:r>
          </a:p>
          <a:p>
            <a:r>
              <a:rPr lang="en-US" dirty="0"/>
              <a:t>Remember: this is an exception to the bargain theory. </a:t>
            </a:r>
          </a:p>
        </p:txBody>
      </p:sp>
    </p:spTree>
    <p:extLst>
      <p:ext uri="{BB962C8B-B14F-4D97-AF65-F5344CB8AC3E}">
        <p14:creationId xmlns:p14="http://schemas.microsoft.com/office/powerpoint/2010/main" val="355295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673D-09ED-4CB1-ABFD-D030159A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Promises Made Out Of Gratitude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0985-7660-47D1-8A3A-23AE66E39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Mills v. Wyman, Webb v. McGowan, Harrington v. Taylor</a:t>
            </a:r>
          </a:p>
          <a:p>
            <a:pPr marL="914400" marR="9144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Kept block from falling--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Webb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9144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Grabbed axe--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Harrington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9144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Cared for son of promisor--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Mills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9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2FB3-90A6-43DD-AC37-6722D134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Restatement Section 86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E0D3A-4153-4698-A013-E6505A11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seems to be no consensus as to what constitutes a ‘moral obligation.’ 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mere fact of promise has been thought to create a moral obligation, but it is clear that not all promises are enforced.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 are moral obligations based solely on gratitude or sentiment sufficient of themselves to support a subsequent promise.”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5713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B482-792B-49C4-B318-6F71FB6E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estatement 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86.  PROMISE FOR BENEFIT RECEIVED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b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C5CF-B6B4-4989-B003-C9B06DFD4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1417638"/>
            <a:ext cx="8229600" cy="5162549"/>
          </a:xfrm>
        </p:spPr>
        <p:txBody>
          <a:bodyPr/>
          <a:lstStyle/>
          <a:p>
            <a:pPr marL="327025" marR="457200"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(1) A promise made in recognition of a benefit previously received by the promisor from the </a:t>
            </a:r>
            <a:r>
              <a:rPr lang="en-US" sz="20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promisee</a:t>
            </a:r>
            <a:r>
              <a:rPr lang="en-US" sz="2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is binding to the extent necessary to prevent injustice. 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327025" marR="457200"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(2) A promise is not binding under Subsection (1)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996950" lvl="3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(a) if the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promisee</a:t>
            </a: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conferred the benefit as a gift or for other reasons the promisor has not been unjustly enriched; or </a:t>
            </a:r>
            <a:endParaRPr lang="en-US" sz="3000" dirty="0">
              <a:effectLst/>
              <a:ea typeface="Times New Roman" panose="02020603050405020304" pitchFamily="18" charset="0"/>
            </a:endParaRPr>
          </a:p>
          <a:p>
            <a:pPr lvl="2"/>
            <a:r>
              <a:rPr lang="en-US" sz="20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(b) to the extent that its value is disproportionate to the benefit.</a:t>
            </a:r>
            <a:endParaRPr lang="en-US" sz="1600" dirty="0"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cs typeface="Arial" panose="020B0604020202020204" pitchFamily="34" charset="0"/>
              </a:rPr>
              <a:t>The Restatement discusses several examples but is difficult to see a coherent </a:t>
            </a:r>
            <a:r>
              <a:rPr lang="en-US" sz="2400">
                <a:latin typeface="Verdana" panose="020B0604030504040204" pitchFamily="34" charset="0"/>
                <a:cs typeface="Arial" panose="020B0604020202020204" pitchFamily="34" charset="0"/>
              </a:rPr>
              <a:t>general pattern in them.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51170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2298</TotalTime>
  <Words>438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Garamond</vt:lpstr>
      <vt:lpstr>Times New Roman</vt:lpstr>
      <vt:lpstr>Verdana</vt:lpstr>
      <vt:lpstr>Wingdings</vt:lpstr>
      <vt:lpstr>Edge</vt:lpstr>
      <vt:lpstr>Moral Obligation As Consideration</vt:lpstr>
      <vt:lpstr>Webb v. McGowin</vt:lpstr>
      <vt:lpstr>The Injury and the Promise</vt:lpstr>
      <vt:lpstr>Under the Bargain Theory</vt:lpstr>
      <vt:lpstr>Acknowledging Moral Obligation As Consideration</vt:lpstr>
      <vt:lpstr>Promises Made Out Of Gratitude </vt:lpstr>
      <vt:lpstr>Restatement Section 86 Comment</vt:lpstr>
      <vt:lpstr>Restatement 86.  PROMISE FOR BENEFIT RECEIVED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359</cp:revision>
  <dcterms:created xsi:type="dcterms:W3CDTF">2004-02-06T21:25:14Z</dcterms:created>
  <dcterms:modified xsi:type="dcterms:W3CDTF">2022-06-11T18:19:03Z</dcterms:modified>
</cp:coreProperties>
</file>